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75" r:id="rId4"/>
    <p:sldId id="303" r:id="rId5"/>
    <p:sldId id="304" r:id="rId6"/>
    <p:sldId id="305" r:id="rId7"/>
    <p:sldId id="310" r:id="rId8"/>
    <p:sldId id="306" r:id="rId9"/>
    <p:sldId id="323" r:id="rId10"/>
    <p:sldId id="311" r:id="rId11"/>
    <p:sldId id="312" r:id="rId12"/>
    <p:sldId id="313" r:id="rId13"/>
    <p:sldId id="314" r:id="rId14"/>
    <p:sldId id="315" r:id="rId15"/>
    <p:sldId id="316" r:id="rId16"/>
    <p:sldId id="307" r:id="rId17"/>
    <p:sldId id="320" r:id="rId18"/>
    <p:sldId id="322" r:id="rId19"/>
    <p:sldId id="321" r:id="rId20"/>
    <p:sldId id="302" r:id="rId21"/>
  </p:sldIdLst>
  <p:sldSz cx="9144000" cy="5715000" type="screen16x10"/>
  <p:notesSz cx="6858000" cy="9144000"/>
  <p:embeddedFontLst>
    <p:embeddedFont>
      <p:font typeface="Yoon 윤고딕 520_TT" panose="020B0600000101010101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CFCB"/>
    <a:srgbClr val="F4A39A"/>
    <a:srgbClr val="EA5545"/>
    <a:srgbClr val="374659"/>
    <a:srgbClr val="A366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11" autoAdjust="0"/>
    <p:restoredTop sz="95706" autoAdjust="0"/>
  </p:normalViewPr>
  <p:slideViewPr>
    <p:cSldViewPr>
      <p:cViewPr>
        <p:scale>
          <a:sx n="80" d="100"/>
          <a:sy n="80" d="100"/>
        </p:scale>
        <p:origin x="-864" y="-432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8EFE3-ADBB-443A-BD60-47F22079C780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3FC879-4887-480D-8282-6574065EE9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329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FC879-4887-480D-8282-6574065EE9A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676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FC879-4887-480D-8282-6574065EE9A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53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FC879-4887-480D-8282-6574065EE9A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53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FC879-4887-480D-8282-6574065EE9A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53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3FC879-4887-480D-8282-6574065EE9A0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53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734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4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71979"/>
            <a:ext cx="2057400" cy="365654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71979"/>
            <a:ext cx="6019800" cy="365654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653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416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4270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000125"/>
            <a:ext cx="4038600" cy="28283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000125"/>
            <a:ext cx="4038600" cy="28283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301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7812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356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777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150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401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06DDA-6F16-4F10-A59A-403BC66CD568}" type="datetimeFigureOut">
              <a:rPr lang="ko-KR" altLang="en-US" smtClean="0"/>
              <a:t>2017-05-31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1887D9-2A1C-4412-B7F0-078395A59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793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78936" y="2477968"/>
            <a:ext cx="2420856" cy="523220"/>
          </a:xfrm>
          <a:prstGeom prst="rect">
            <a:avLst/>
          </a:prstGeom>
          <a:solidFill>
            <a:srgbClr val="EA5545"/>
          </a:solidFill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[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CONTENTS</a:t>
            </a:r>
            <a:r>
              <a:rPr lang="ko-KR" altLang="en-US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]</a:t>
            </a:r>
          </a:p>
        </p:txBody>
      </p:sp>
      <p:cxnSp>
        <p:nvCxnSpPr>
          <p:cNvPr id="14" name="직선 연결선 13"/>
          <p:cNvCxnSpPr/>
          <p:nvPr/>
        </p:nvCxnSpPr>
        <p:spPr>
          <a:xfrm flipH="1">
            <a:off x="3059832" y="985292"/>
            <a:ext cx="2361" cy="3960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3419872" y="1057300"/>
            <a:ext cx="5472608" cy="3785652"/>
            <a:chOff x="3923928" y="1730921"/>
            <a:chExt cx="5256584" cy="3785652"/>
          </a:xfrm>
        </p:grpSpPr>
        <p:sp>
          <p:nvSpPr>
            <p:cNvPr id="8" name="TextBox 7"/>
            <p:cNvSpPr txBox="1"/>
            <p:nvPr/>
          </p:nvSpPr>
          <p:spPr>
            <a:xfrm>
              <a:off x="3923928" y="1730921"/>
              <a:ext cx="5112568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l.  </a:t>
              </a:r>
              <a:r>
                <a:rPr lang="ko-KR" altLang="en-US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프로젝트 소개</a:t>
              </a:r>
              <a:endPara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endPara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endPara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r>
                <a:rPr lang="en-US" altLang="ko-KR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ll. </a:t>
              </a:r>
              <a:r>
                <a:rPr lang="ko-KR" altLang="en-US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구성 요소</a:t>
              </a:r>
              <a:endPara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endPara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endPara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r>
                <a:rPr lang="en-US" altLang="ko-KR" sz="2000" b="1" dirty="0" err="1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lll</a:t>
              </a:r>
              <a:r>
                <a:rPr lang="en-US" altLang="ko-KR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. </a:t>
              </a:r>
              <a:r>
                <a:rPr lang="ko-KR" altLang="en-US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게시판 별 특징 및 기능 소개</a:t>
              </a:r>
              <a:endPara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endParaRPr lang="en-US" altLang="ko-KR" sz="2000" dirty="0" smtClean="0"/>
            </a:p>
            <a:p>
              <a:endPara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r>
                <a:rPr lang="en-US" altLang="ko-KR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Ⅳ. </a:t>
              </a:r>
              <a:r>
                <a:rPr lang="ko-KR" altLang="en-US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관리자 페이지 특징 및 기능 소개</a:t>
              </a:r>
              <a:endPara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endPara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r>
                <a:rPr lang="en-US" altLang="ko-KR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Ⅴ. </a:t>
              </a:r>
              <a:r>
                <a:rPr lang="ko-KR" altLang="en-US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시연 및 질의문답</a:t>
              </a:r>
              <a:endPara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4283968" y="3027065"/>
              <a:ext cx="1224136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MVC2</a:t>
              </a: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  </a:t>
              </a:r>
              <a:r>
                <a:rPr lang="en-US" altLang="ko-KR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l  DB</a:t>
              </a:r>
              <a:endPara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4283968" y="3963169"/>
              <a:ext cx="489654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NEWS</a:t>
              </a:r>
              <a:r>
                <a:rPr lang="ko-KR" altLang="en-US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  </a:t>
              </a:r>
              <a:r>
                <a:rPr lang="en-US" altLang="ko-KR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l  </a:t>
              </a:r>
              <a:r>
                <a:rPr lang="ko-KR" altLang="en-US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자유 게시판  </a:t>
              </a:r>
              <a:r>
                <a:rPr lang="en-US" altLang="ko-KR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l  </a:t>
              </a:r>
              <a:r>
                <a:rPr lang="ko-KR" altLang="en-US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스냅 게시판  </a:t>
              </a:r>
              <a:r>
                <a:rPr lang="en-US" altLang="ko-KR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l  </a:t>
              </a: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공지 게시판  </a:t>
              </a:r>
              <a:r>
                <a:rPr lang="en-US" altLang="ko-KR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l  Q &amp; A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4283968" y="2101994"/>
              <a:ext cx="3554178" cy="32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개발 목적 및 목표  </a:t>
              </a:r>
              <a:r>
                <a:rPr lang="en-US" altLang="ko-KR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l  </a:t>
              </a:r>
              <a:r>
                <a:rPr lang="ko-KR" altLang="en-US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진행단계</a:t>
              </a:r>
              <a:r>
                <a:rPr lang="en-US" altLang="ko-KR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  l   </a:t>
              </a: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담당역할</a:t>
              </a:r>
              <a:endPara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486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563702" y="337220"/>
            <a:ext cx="157625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특징 및 기능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664045" y="651674"/>
            <a:ext cx="425949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[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HOME /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NEWS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자유 게시판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스냅 게시판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공지 게시판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/ Q &amp; A ]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352052" y="1216388"/>
            <a:ext cx="1483644" cy="54899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395536" y="2262272"/>
            <a:ext cx="142224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최신 </a:t>
            </a:r>
            <a:r>
              <a:rPr lang="ko-KR" altLang="en-US" sz="1500" b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트렌드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,</a:t>
            </a: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유익한 소식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등의</a:t>
            </a:r>
            <a:r>
              <a:rPr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글을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관리자가</a:t>
            </a:r>
            <a:r>
              <a:rPr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직접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작성하여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회원들에게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다양한 정보들을 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제공하는 게시판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 rot="5400000">
            <a:off x="892590" y="1767190"/>
            <a:ext cx="3449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&gt;</a:t>
            </a:r>
            <a:endParaRPr lang="ko-KR" altLang="en-US" sz="28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69965" y="1345332"/>
            <a:ext cx="14478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NEWS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411760" y="991662"/>
            <a:ext cx="4696968" cy="453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29610" y="296586"/>
            <a:ext cx="15776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게시</a:t>
            </a:r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판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소개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34"/>
          <a:stretch/>
        </p:blipFill>
        <p:spPr>
          <a:xfrm>
            <a:off x="2456929" y="1051434"/>
            <a:ext cx="4635351" cy="447036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164288" y="1652235"/>
            <a:ext cx="1907704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중간 발표 피드백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050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스냅 게시판 제외하면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,</a:t>
            </a: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정체성을 알 수 있는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컨텐츠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요소가  다소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부족하다는 점이 있다고 하여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추가한 게시판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796136" y="2084212"/>
            <a:ext cx="360040" cy="269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926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563702" y="337220"/>
            <a:ext cx="157625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특징 및 기능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644811" y="651674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[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HOME / NEWS 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자유 게시판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스냅 게시판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공지 게시판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/ Q &amp; A ]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308304" y="3073524"/>
            <a:ext cx="172819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회원이 게시물의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제목 색깔을 직접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지정할 수 있음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352052" y="1216388"/>
            <a:ext cx="1483644" cy="54899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395536" y="2262272"/>
            <a:ext cx="1511750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가장 낮은 레벨의 회원들부터 </a:t>
            </a:r>
            <a:endParaRPr lang="en-US" altLang="ko-KR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자유롭게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사용 가능한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게시판으로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,</a:t>
            </a: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한 게시물 작성시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5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포인트 적립</a:t>
            </a:r>
            <a:endParaRPr lang="en-US" altLang="ko-KR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 rot="5400000">
            <a:off x="892590" y="1767190"/>
            <a:ext cx="3449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&gt;</a:t>
            </a:r>
            <a:endParaRPr lang="ko-KR" altLang="en-US" sz="28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69965" y="1345332"/>
            <a:ext cx="14478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자유 게시판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2411760" y="991662"/>
            <a:ext cx="4696968" cy="453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29610" y="296586"/>
            <a:ext cx="15776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게시</a:t>
            </a:r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판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소개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417"/>
          <a:stretch/>
        </p:blipFill>
        <p:spPr>
          <a:xfrm>
            <a:off x="2444899" y="1009943"/>
            <a:ext cx="4663829" cy="4419307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4211960" y="4964532"/>
            <a:ext cx="1152128" cy="269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 rot="17109113" flipH="1">
            <a:off x="3117493" y="4023059"/>
            <a:ext cx="221145" cy="1978775"/>
            <a:chOff x="5616116" y="4437112"/>
            <a:chExt cx="252028" cy="719014"/>
          </a:xfrm>
        </p:grpSpPr>
        <p:cxnSp>
          <p:nvCxnSpPr>
            <p:cNvPr id="16" name="직선 연결선 15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457130" y="4599517"/>
            <a:ext cx="17281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닉네임으로 </a:t>
            </a:r>
            <a:r>
              <a:rPr lang="ko-KR" altLang="en-US" sz="1500" b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게시글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검색가능 </a:t>
            </a:r>
            <a:endParaRPr lang="en-US" altLang="ko-KR" sz="1500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059832" y="4225652"/>
            <a:ext cx="1152128" cy="269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 rot="4804522" flipH="1">
            <a:off x="5611679" y="2283523"/>
            <a:ext cx="291070" cy="3149755"/>
            <a:chOff x="5616116" y="4437112"/>
            <a:chExt cx="252028" cy="719014"/>
          </a:xfrm>
        </p:grpSpPr>
        <p:cxnSp>
          <p:nvCxnSpPr>
            <p:cNvPr id="21" name="직선 연결선 20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478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14" grpId="0" animBg="1"/>
      <p:bldP spid="18" grpId="0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563702" y="337220"/>
            <a:ext cx="157625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특징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및 기능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644811" y="651674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[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HOME / NEWS 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자유 게시판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스냅 게시판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공지 게시판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/ Q &amp; A ]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308304" y="3145532"/>
            <a:ext cx="17281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사진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/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제목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/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닉네임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352052" y="1216388"/>
            <a:ext cx="1483644" cy="54899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395536" y="2262272"/>
            <a:ext cx="1511750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가장 중요한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컨텐츠를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담은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게시판으로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,</a:t>
            </a: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가장 낮은 레벨의 회원은 구경만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가능하고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그 이상 레벨의 회원들은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작성이 가능하며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,</a:t>
            </a: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작성시 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10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포인트 적립</a:t>
            </a:r>
            <a:endParaRPr lang="en-US" altLang="ko-KR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 rot="5400000">
            <a:off x="892590" y="1767190"/>
            <a:ext cx="3449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&gt;</a:t>
            </a:r>
            <a:endParaRPr lang="ko-KR" altLang="en-US" sz="28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69965" y="1345332"/>
            <a:ext cx="14478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스</a:t>
            </a:r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냅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게시판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2411760" y="991662"/>
            <a:ext cx="4696968" cy="453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29610" y="296586"/>
            <a:ext cx="15776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게시</a:t>
            </a:r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판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소개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740660" y="2806299"/>
            <a:ext cx="1152128" cy="269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15"/>
          <a:stretch/>
        </p:blipFill>
        <p:spPr>
          <a:xfrm>
            <a:off x="2424708" y="1011481"/>
            <a:ext cx="4684020" cy="4438307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5652120" y="2857500"/>
            <a:ext cx="904964" cy="12961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 rot="4804522" flipH="1">
            <a:off x="6852929" y="3281222"/>
            <a:ext cx="291070" cy="928218"/>
            <a:chOff x="5616116" y="4437112"/>
            <a:chExt cx="252028" cy="719014"/>
          </a:xfrm>
        </p:grpSpPr>
        <p:cxnSp>
          <p:nvCxnSpPr>
            <p:cNvPr id="21" name="직선 연결선 20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459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2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563702" y="337220"/>
            <a:ext cx="157625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특징 및 기능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644811" y="651674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[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HOME / NEWS 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자유 게시판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스냅 게시판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공지 게시판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/ Q &amp; A ]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352052" y="1216388"/>
            <a:ext cx="1483644" cy="54899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395536" y="2262272"/>
            <a:ext cx="1339074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스냅 게시판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글 내용 상세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보기</a:t>
            </a:r>
            <a:endParaRPr lang="en-US" altLang="ko-KR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 rot="5400000">
            <a:off x="892590" y="1767190"/>
            <a:ext cx="3449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&gt;</a:t>
            </a:r>
            <a:endParaRPr lang="ko-KR" altLang="en-US" sz="28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69965" y="1254160"/>
            <a:ext cx="144781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스</a:t>
            </a:r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냅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게시판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500" b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상세글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보기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2411760" y="991662"/>
            <a:ext cx="4696968" cy="453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29610" y="296586"/>
            <a:ext cx="15776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게시</a:t>
            </a:r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판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소개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7" t="-683" r="267" b="20167"/>
          <a:stretch/>
        </p:blipFill>
        <p:spPr>
          <a:xfrm>
            <a:off x="2411759" y="991662"/>
            <a:ext cx="4696969" cy="4507314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4819164" y="2753866"/>
            <a:ext cx="904964" cy="1756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 rot="5400000" flipH="1">
            <a:off x="6195017" y="3619459"/>
            <a:ext cx="282360" cy="2088231"/>
            <a:chOff x="5616116" y="4437112"/>
            <a:chExt cx="252028" cy="719014"/>
          </a:xfrm>
        </p:grpSpPr>
        <p:cxnSp>
          <p:nvCxnSpPr>
            <p:cNvPr id="21" name="직선 연결선 20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308304" y="1796251"/>
            <a:ext cx="1728192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중간 발표 피드백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endParaRPr lang="en-US" altLang="ko-KR" sz="1050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기존에 나이를 </a:t>
            </a:r>
            <a:r>
              <a:rPr lang="en-US" altLang="ko-KR" sz="1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sql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에서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바로 불러와 나이를 자세히 보여줬으나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(25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세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, 31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세 등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), </a:t>
            </a: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중간 발표 피드백 이후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연령대로 보이게 수정함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846368" y="4716934"/>
            <a:ext cx="452482" cy="1756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/>
          <p:cNvGrpSpPr/>
          <p:nvPr/>
        </p:nvGrpSpPr>
        <p:grpSpPr>
          <a:xfrm rot="15719134" flipH="1" flipV="1">
            <a:off x="6428053" y="1854406"/>
            <a:ext cx="291070" cy="1829396"/>
            <a:chOff x="5616116" y="4437112"/>
            <a:chExt cx="252028" cy="719014"/>
          </a:xfrm>
        </p:grpSpPr>
        <p:cxnSp>
          <p:nvCxnSpPr>
            <p:cNvPr id="26" name="직선 연결선 25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7308304" y="3937620"/>
            <a:ext cx="1728192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좋아요 기능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endParaRPr lang="en-US" altLang="ko-KR" sz="14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게시글에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‘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좋아요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’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기능을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추가해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, HOME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에서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좋아요 수가 많은 </a:t>
            </a:r>
            <a:r>
              <a:rPr lang="ko-KR" altLang="en-US" sz="1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게시글을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추출해 보여줄 수 있게 함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2422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9" grpId="0"/>
      <p:bldP spid="24" grpId="0" animBg="1"/>
      <p:bldP spid="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563702" y="337220"/>
            <a:ext cx="157625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특징 및 기능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644811" y="651674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[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HOME / NEWS 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자유 게시판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스냅 게시판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공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지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 게시판</a:t>
            </a:r>
            <a:r>
              <a: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Q &amp; A ]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352052" y="1216388"/>
            <a:ext cx="1483644" cy="54899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395536" y="2262272"/>
            <a:ext cx="1422246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커뮤니티 운영에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관련한 정보를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회원들에게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알리기 위해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관리자만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작성이 가능한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게시</a:t>
            </a:r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 rot="5400000">
            <a:off x="892590" y="1767190"/>
            <a:ext cx="3449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&gt;</a:t>
            </a:r>
            <a:endParaRPr lang="ko-KR" altLang="en-US" sz="28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2411760" y="991662"/>
            <a:ext cx="4696968" cy="453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29610" y="296586"/>
            <a:ext cx="15776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게시</a:t>
            </a:r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판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소개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57"/>
          <a:stretch/>
        </p:blipFill>
        <p:spPr>
          <a:xfrm>
            <a:off x="2448280" y="1057796"/>
            <a:ext cx="4615036" cy="4428000"/>
          </a:xfrm>
          <a:prstGeom prst="rect">
            <a:avLst/>
          </a:prstGeom>
        </p:spPr>
      </p:pic>
      <p:sp>
        <p:nvSpPr>
          <p:cNvPr id="29" name="직사각형 28"/>
          <p:cNvSpPr/>
          <p:nvPr/>
        </p:nvSpPr>
        <p:spPr>
          <a:xfrm>
            <a:off x="369965" y="1345332"/>
            <a:ext cx="14478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공</a:t>
            </a:r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지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게시판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716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563702" y="337220"/>
            <a:ext cx="157625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특징 및 기능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644811" y="651674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[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HOME / NEWS 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자유 게시판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스냅 게시판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공지 게시판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Q &amp; A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]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352052" y="1216388"/>
            <a:ext cx="1483644" cy="54899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395536" y="2262272"/>
            <a:ext cx="133907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관리자와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글 작성 본인만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관람</a:t>
            </a:r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이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가능한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게시</a:t>
            </a:r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 rot="5400000">
            <a:off x="892590" y="1767190"/>
            <a:ext cx="3449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&gt;</a:t>
            </a:r>
            <a:endParaRPr lang="ko-KR" altLang="en-US" sz="28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2411760" y="991662"/>
            <a:ext cx="4696968" cy="453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29610" y="296586"/>
            <a:ext cx="15776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게시</a:t>
            </a:r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판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소개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283618" y="3805963"/>
            <a:ext cx="1728192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비밀 글 기능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endParaRPr lang="en-US" altLang="ko-KR" sz="105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개인 정보 혹은 내용 등에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따라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공개를 원치 않는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회원들을 위하여 작성자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본인과 관리자만 해당 글에 접근 할 수 있게 구현함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369965" y="1345332"/>
            <a:ext cx="14478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Q &amp; A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9" b="22297"/>
          <a:stretch/>
        </p:blipFill>
        <p:spPr>
          <a:xfrm>
            <a:off x="2437681" y="1042416"/>
            <a:ext cx="4644000" cy="4441804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4211960" y="5115261"/>
            <a:ext cx="904964" cy="1756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 rot="5400000" flipH="1">
            <a:off x="6034302" y="3843470"/>
            <a:ext cx="291070" cy="2207562"/>
            <a:chOff x="5616116" y="4437112"/>
            <a:chExt cx="252028" cy="719014"/>
          </a:xfrm>
        </p:grpSpPr>
        <p:cxnSp>
          <p:nvCxnSpPr>
            <p:cNvPr id="20" name="직선 연결선 19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7308304" y="1998874"/>
            <a:ext cx="1728192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중간 발표 피드백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endParaRPr lang="en-US" altLang="ko-KR" sz="1050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기존에 게시판 이름이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FAQ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였으나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,</a:t>
            </a: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실제 구현된 게시판의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성격과 이름이 맞지 않아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,</a:t>
            </a:r>
          </a:p>
          <a:p>
            <a:pPr algn="ctr"/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Q &amp; A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로 변경함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364360" y="3649588"/>
            <a:ext cx="904964" cy="4320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/>
          <p:cNvGrpSpPr/>
          <p:nvPr/>
        </p:nvGrpSpPr>
        <p:grpSpPr>
          <a:xfrm rot="5075363" flipH="1">
            <a:off x="6249897" y="2326446"/>
            <a:ext cx="338347" cy="2373656"/>
            <a:chOff x="5616116" y="4437112"/>
            <a:chExt cx="252028" cy="719014"/>
          </a:xfrm>
        </p:grpSpPr>
        <p:cxnSp>
          <p:nvCxnSpPr>
            <p:cNvPr id="25" name="직선 연결선 24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직사각형 26"/>
          <p:cNvSpPr/>
          <p:nvPr/>
        </p:nvSpPr>
        <p:spPr>
          <a:xfrm>
            <a:off x="2915816" y="4194026"/>
            <a:ext cx="504056" cy="1756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 rot="17109113" flipH="1">
            <a:off x="2172642" y="3662465"/>
            <a:ext cx="291070" cy="1188960"/>
            <a:chOff x="5616116" y="4437112"/>
            <a:chExt cx="252028" cy="719014"/>
          </a:xfrm>
        </p:grpSpPr>
        <p:cxnSp>
          <p:nvCxnSpPr>
            <p:cNvPr id="30" name="직선 연결선 29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/>
          <p:cNvSpPr txBox="1"/>
          <p:nvPr/>
        </p:nvSpPr>
        <p:spPr>
          <a:xfrm>
            <a:off x="323528" y="4244523"/>
            <a:ext cx="1728192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질문 분류 선택 기능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endParaRPr lang="en-US" altLang="ko-KR" sz="1050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질문의 분류를 선택하여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해당 분류의 글만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목록에 나오게 하여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관련 질문을 빠르게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찾을 수 있게 구현함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489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4" grpId="0" animBg="1"/>
      <p:bldP spid="22" grpId="0"/>
      <p:bldP spid="23" grpId="0" animBg="1"/>
      <p:bldP spid="27" grpId="0" animBg="1"/>
      <p:bldP spid="3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-108520" y="-33139"/>
            <a:ext cx="9433048" cy="5904656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889939" y="1238217"/>
            <a:ext cx="494011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Ⅳ. </a:t>
            </a:r>
            <a:r>
              <a:rPr lang="ko-KR" altLang="en-US" sz="2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관리자 페이지 특징 및 기능 구현</a:t>
            </a:r>
            <a:endParaRPr lang="en-US" altLang="ko-KR" sz="2500" b="1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294581" y="1699882"/>
            <a:ext cx="195438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중간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발표 피드백</a:t>
            </a:r>
            <a:endParaRPr lang="en-US" altLang="ko-KR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573467" y="1129308"/>
            <a:ext cx="0" cy="1116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937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563702" y="337220"/>
            <a:ext cx="157625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특징 및 기능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352052" y="1216388"/>
            <a:ext cx="1483644" cy="54899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/>
          </a:p>
        </p:txBody>
      </p:sp>
      <p:sp>
        <p:nvSpPr>
          <p:cNvPr id="43" name="직사각형 42"/>
          <p:cNvSpPr/>
          <p:nvPr/>
        </p:nvSpPr>
        <p:spPr>
          <a:xfrm>
            <a:off x="395536" y="2262272"/>
            <a:ext cx="1553078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관리자가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회원 및 </a:t>
            </a:r>
            <a:r>
              <a:rPr lang="ko-KR" altLang="en-US" sz="1500" b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게시글에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관련하여 모든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관리를 할 수 있는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페이</a:t>
            </a:r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지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 rot="5400000">
            <a:off x="892590" y="1767190"/>
            <a:ext cx="3449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&gt;</a:t>
            </a:r>
            <a:endParaRPr lang="ko-KR" altLang="en-US" sz="28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2411760" y="991662"/>
            <a:ext cx="4696968" cy="453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29610" y="296586"/>
            <a:ext cx="18790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관리자 페이지 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369965" y="1254160"/>
            <a:ext cx="14478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관리자 </a:t>
            </a:r>
            <a:endParaRPr lang="en-US" altLang="ko-KR" sz="14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페이지</a:t>
            </a:r>
            <a:endParaRPr lang="en-US" altLang="ko-KR" sz="14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169"/>
          <a:stretch/>
        </p:blipFill>
        <p:spPr>
          <a:xfrm>
            <a:off x="2448281" y="1021788"/>
            <a:ext cx="4602987" cy="4428000"/>
          </a:xfrm>
          <a:prstGeom prst="rect">
            <a:avLst/>
          </a:prstGeom>
        </p:spPr>
      </p:pic>
      <p:sp>
        <p:nvSpPr>
          <p:cNvPr id="33" name="타원 32"/>
          <p:cNvSpPr/>
          <p:nvPr/>
        </p:nvSpPr>
        <p:spPr>
          <a:xfrm>
            <a:off x="2448281" y="1040743"/>
            <a:ext cx="395527" cy="376597"/>
          </a:xfrm>
          <a:prstGeom prst="ellipse">
            <a:avLst/>
          </a:prstGeom>
          <a:noFill/>
          <a:ln>
            <a:solidFill>
              <a:srgbClr val="F4A39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7" name="그룹 36"/>
          <p:cNvGrpSpPr/>
          <p:nvPr/>
        </p:nvGrpSpPr>
        <p:grpSpPr>
          <a:xfrm rot="12613032" flipH="1">
            <a:off x="2070262" y="1417686"/>
            <a:ext cx="505054" cy="2335483"/>
            <a:chOff x="5616116" y="4437112"/>
            <a:chExt cx="252028" cy="719014"/>
          </a:xfrm>
        </p:grpSpPr>
        <p:cxnSp>
          <p:nvCxnSpPr>
            <p:cNvPr id="39" name="직선 연결선 38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/>
          <p:cNvSpPr txBox="1"/>
          <p:nvPr/>
        </p:nvSpPr>
        <p:spPr>
          <a:xfrm>
            <a:off x="827584" y="3721596"/>
            <a:ext cx="1486184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관리자 모드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endParaRPr lang="en-US" altLang="ko-KR" sz="14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회원 및 </a:t>
            </a:r>
            <a:r>
              <a:rPr lang="ko-KR" altLang="en-US" sz="1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게시글을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관리하기 위해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관리자 모드로 </a:t>
            </a:r>
            <a:endParaRPr lang="en-US" altLang="ko-KR" sz="1100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로그인한 상태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5976155" y="3001516"/>
            <a:ext cx="421597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/>
          <p:cNvGrpSpPr/>
          <p:nvPr/>
        </p:nvGrpSpPr>
        <p:grpSpPr>
          <a:xfrm rot="14451540" flipH="1">
            <a:off x="6637126" y="1872198"/>
            <a:ext cx="282518" cy="1395084"/>
            <a:chOff x="5616116" y="4437112"/>
            <a:chExt cx="252028" cy="719014"/>
          </a:xfrm>
        </p:grpSpPr>
        <p:cxnSp>
          <p:nvCxnSpPr>
            <p:cNvPr id="50" name="직선 연결선 49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/>
          <p:cNvSpPr txBox="1"/>
          <p:nvPr/>
        </p:nvSpPr>
        <p:spPr>
          <a:xfrm>
            <a:off x="7308304" y="1561356"/>
            <a:ext cx="165618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회원 수정 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탈퇴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endParaRPr lang="en-US" altLang="ko-KR" sz="14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관리자가  회원 정보를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수정하거나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회원 삭제를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할 수 있는 권한을 가짐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234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41" grpId="0"/>
      <p:bldP spid="45" grpId="0" animBg="1"/>
      <p:bldP spid="5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563702" y="337220"/>
            <a:ext cx="157625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특징 및 기능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352052" y="1216388"/>
            <a:ext cx="1483644" cy="54899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/>
          </a:p>
        </p:txBody>
      </p:sp>
      <p:sp>
        <p:nvSpPr>
          <p:cNvPr id="43" name="직사각형 42"/>
          <p:cNvSpPr/>
          <p:nvPr/>
        </p:nvSpPr>
        <p:spPr>
          <a:xfrm>
            <a:off x="395536" y="2262272"/>
            <a:ext cx="1553078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관리자가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회원 및 </a:t>
            </a:r>
            <a:r>
              <a:rPr lang="ko-KR" altLang="en-US" sz="1500" b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게시글에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관련하여 모든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관리를 할 수 있는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페이</a:t>
            </a:r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지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 rot="5400000">
            <a:off x="892590" y="1767190"/>
            <a:ext cx="3449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&gt;</a:t>
            </a:r>
            <a:endParaRPr lang="ko-KR" altLang="en-US" sz="28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2411760" y="991662"/>
            <a:ext cx="4696968" cy="453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29610" y="296586"/>
            <a:ext cx="18790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관리자 페이지 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369965" y="1254160"/>
            <a:ext cx="14478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관리자 </a:t>
            </a:r>
            <a:endParaRPr lang="en-US" altLang="ko-KR" sz="14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페이지</a:t>
            </a:r>
            <a:endParaRPr lang="en-US" altLang="ko-KR" sz="14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51520" y="3937620"/>
            <a:ext cx="167945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400" b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댓글</a:t>
            </a:r>
            <a:r>
              <a:rPr lang="ko-KR" altLang="en-US" sz="1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남기기 기능</a:t>
            </a:r>
            <a:endParaRPr lang="en-US" altLang="ko-KR" sz="14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endParaRPr lang="en-US" altLang="ko-KR" sz="14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앞서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Q &amp; A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게시판에서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회원이 남긴 </a:t>
            </a:r>
            <a:r>
              <a:rPr lang="ko-KR" altLang="en-US" sz="1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질문글에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,</a:t>
            </a: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관리자가 </a:t>
            </a:r>
            <a:r>
              <a:rPr lang="ko-KR" altLang="en-US" sz="1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댓글을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달아 줄 수 있는 기능 구현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(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회원 본인도 </a:t>
            </a:r>
            <a:r>
              <a:rPr lang="ko-KR" altLang="en-US" sz="1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댓글을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 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남길 수 있음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)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7" b="3278"/>
          <a:stretch/>
        </p:blipFill>
        <p:spPr>
          <a:xfrm>
            <a:off x="2483769" y="1057300"/>
            <a:ext cx="4536504" cy="4320480"/>
          </a:xfrm>
          <a:prstGeom prst="rect">
            <a:avLst/>
          </a:prstGeom>
        </p:spPr>
      </p:pic>
      <p:grpSp>
        <p:nvGrpSpPr>
          <p:cNvPr id="37" name="그룹 36"/>
          <p:cNvGrpSpPr/>
          <p:nvPr/>
        </p:nvGrpSpPr>
        <p:grpSpPr>
          <a:xfrm rot="17875482" flipH="1">
            <a:off x="2587568" y="3460691"/>
            <a:ext cx="623374" cy="1896673"/>
            <a:chOff x="5248486" y="4432669"/>
            <a:chExt cx="803370" cy="697379"/>
          </a:xfrm>
        </p:grpSpPr>
        <p:cxnSp>
          <p:nvCxnSpPr>
            <p:cNvPr id="39" name="직선 연결선 38"/>
            <p:cNvCxnSpPr/>
            <p:nvPr/>
          </p:nvCxnSpPr>
          <p:spPr>
            <a:xfrm rot="13498611" flipH="1" flipV="1">
              <a:off x="5681525" y="4432669"/>
              <a:ext cx="370331" cy="267076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/>
            <p:nvPr/>
          </p:nvCxnSpPr>
          <p:spPr>
            <a:xfrm rot="17875482" flipH="1">
              <a:off x="5417366" y="4552008"/>
              <a:ext cx="409160" cy="746920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타원 23"/>
          <p:cNvSpPr/>
          <p:nvPr/>
        </p:nvSpPr>
        <p:spPr>
          <a:xfrm>
            <a:off x="3851920" y="3865612"/>
            <a:ext cx="395527" cy="216024"/>
          </a:xfrm>
          <a:prstGeom prst="ellipse">
            <a:avLst/>
          </a:prstGeom>
          <a:noFill/>
          <a:ln>
            <a:solidFill>
              <a:srgbClr val="F4A39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65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-108520" y="-33139"/>
            <a:ext cx="9433048" cy="5904656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889939" y="1238217"/>
            <a:ext cx="494011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Ⅴ</a:t>
            </a:r>
            <a:r>
              <a:rPr lang="en-US" altLang="ko-KR" sz="2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. </a:t>
            </a:r>
            <a:r>
              <a:rPr lang="ko-KR" altLang="en-US" sz="2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시연 및 질의문답</a:t>
            </a:r>
            <a:endParaRPr lang="en-US" altLang="ko-KR" sz="2500" b="1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294581" y="1699882"/>
            <a:ext cx="501772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궁금하신 점이 있다면</a:t>
            </a:r>
            <a:r>
              <a:rPr lang="en-US" altLang="ko-KR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질문해주시기 바랍니다</a:t>
            </a:r>
            <a:r>
              <a:rPr lang="en-US" altLang="ko-KR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!</a:t>
            </a:r>
            <a:endParaRPr lang="en-US" altLang="ko-KR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573467" y="1129308"/>
            <a:ext cx="0" cy="1116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54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-108520" y="-94828"/>
            <a:ext cx="9433048" cy="5904656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376304" y="1238217"/>
            <a:ext cx="251763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l.  </a:t>
            </a:r>
            <a:r>
              <a:rPr lang="ko-KR" altLang="en-US" sz="2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프로젝트 소개</a:t>
            </a:r>
            <a:endParaRPr lang="en-US" altLang="ko-KR" sz="2500" b="1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780946" y="1699882"/>
            <a:ext cx="46794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개발 목적 및 목표  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l  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진행단계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 l   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담당역할</a:t>
            </a:r>
            <a:endParaRPr lang="en-US" altLang="ko-KR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059832" y="1129308"/>
            <a:ext cx="0" cy="1116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008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55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444656" y="2497460"/>
            <a:ext cx="425469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000" dirty="0" smtClean="0">
                <a:solidFill>
                  <a:schemeClr val="bg1"/>
                </a:solidFill>
              </a:rPr>
              <a:t>감사합니다</a:t>
            </a:r>
            <a:r>
              <a:rPr lang="en-US" altLang="ko-KR" sz="6000" dirty="0" smtClean="0">
                <a:solidFill>
                  <a:schemeClr val="bg1"/>
                </a:solidFill>
              </a:rPr>
              <a:t>!</a:t>
            </a:r>
            <a:endParaRPr lang="ko-KR" alt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02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329610" y="296586"/>
            <a:ext cx="18036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프로젝트 소개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563702" y="337220"/>
            <a:ext cx="380849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개발 목적 및 목표 </a:t>
            </a:r>
            <a:r>
              <a: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l  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진행단계  </a:t>
            </a:r>
            <a:r>
              <a: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l  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담당역할  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979712" y="1912104"/>
            <a:ext cx="65950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저 연예인 코디 예쁘다</a:t>
            </a:r>
            <a:r>
              <a:rPr lang="en-US" altLang="ko-KR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!</a:t>
            </a:r>
            <a:r>
              <a:rPr lang="ko-KR" altLang="en-US" b="1" i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옷 정보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를 공유할 수 있는 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커뮤니</a:t>
            </a:r>
            <a:r>
              <a:rPr lang="ko-KR" altLang="en-US" b="1" i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티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가 있을까</a:t>
            </a:r>
            <a:r>
              <a:rPr lang="en-US" altLang="ko-KR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?</a:t>
            </a:r>
            <a:endParaRPr lang="ko-KR" altLang="en-US" i="1" dirty="0">
              <a:solidFill>
                <a:srgbClr val="374659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87760" y="1385982"/>
            <a:ext cx="8443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오늘 나 상태 괜찮은데</a:t>
            </a:r>
            <a:r>
              <a:rPr lang="en-US" altLang="ko-KR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누구든지 내</a:t>
            </a:r>
            <a:r>
              <a:rPr lang="en-US" altLang="ko-KR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스타일에 대해 공감 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해주는 사람들이 있었으면 좋겠다</a:t>
            </a:r>
            <a:r>
              <a:rPr lang="en-US" altLang="ko-KR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!</a:t>
            </a:r>
            <a:endParaRPr lang="ko-KR" altLang="en-US" i="1" dirty="0">
              <a:solidFill>
                <a:srgbClr val="374659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79512" y="2425452"/>
            <a:ext cx="74398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과장광고</a:t>
            </a:r>
            <a:r>
              <a:rPr lang="en-US" altLang="ko-KR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허위광고가 많은데</a:t>
            </a:r>
            <a:r>
              <a:rPr lang="en-US" altLang="ko-KR" b="1" i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어디서 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객관적인 후기 글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b="1" i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등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을 찾아볼 수 있을까</a:t>
            </a:r>
            <a:r>
              <a:rPr lang="en-US" altLang="ko-KR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…</a:t>
            </a:r>
            <a:endParaRPr lang="ko-KR" altLang="en-US" i="1" dirty="0">
              <a:solidFill>
                <a:srgbClr val="374659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 rot="5400000">
            <a:off x="4138929" y="3415423"/>
            <a:ext cx="486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&gt;</a:t>
            </a:r>
            <a:endParaRPr lang="ko-KR" altLang="en-US" sz="28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674244" y="4153644"/>
            <a:ext cx="341632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남녀노소 </a:t>
            </a:r>
            <a:r>
              <a:rPr lang="ko-KR" altLang="en-US" sz="20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트렌드에</a:t>
            </a:r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대한 민감도</a:t>
            </a:r>
            <a:endParaRPr lang="en-US" altLang="ko-KR" sz="20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2" name="위쪽 화살표 1"/>
          <p:cNvSpPr/>
          <p:nvPr/>
        </p:nvSpPr>
        <p:spPr>
          <a:xfrm>
            <a:off x="6012160" y="4113574"/>
            <a:ext cx="224438" cy="400110"/>
          </a:xfrm>
          <a:prstGeom prst="upArrow">
            <a:avLst/>
          </a:prstGeom>
          <a:solidFill>
            <a:srgbClr val="F4A3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5814267" y="2848208"/>
            <a:ext cx="31502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i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트렌</a:t>
            </a:r>
            <a:r>
              <a:rPr lang="ko-KR" altLang="en-US" b="1" i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드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b="1" i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를</a:t>
            </a:r>
            <a:r>
              <a:rPr lang="ko-KR" altLang="en-US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 빨리 알 수 있는 곳은</a:t>
            </a:r>
            <a:r>
              <a:rPr lang="en-US" altLang="ko-KR" b="1" i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?</a:t>
            </a:r>
            <a:endParaRPr lang="ko-KR" altLang="en-US" i="1" dirty="0">
              <a:solidFill>
                <a:srgbClr val="374659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3851920" y="4665832"/>
            <a:ext cx="21852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스타일에 관한 관심</a:t>
            </a:r>
            <a:endParaRPr lang="en-US" altLang="ko-KR" sz="20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21" name="위쪽 화살표 20"/>
          <p:cNvSpPr/>
          <p:nvPr/>
        </p:nvSpPr>
        <p:spPr>
          <a:xfrm>
            <a:off x="6003746" y="4625762"/>
            <a:ext cx="224438" cy="400110"/>
          </a:xfrm>
          <a:prstGeom prst="upArrow">
            <a:avLst/>
          </a:prstGeom>
          <a:solidFill>
            <a:srgbClr val="F4A3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3436991" y="4625762"/>
            <a:ext cx="48693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&amp;</a:t>
            </a:r>
            <a:endParaRPr lang="ko-KR" altLang="en-US" sz="25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868144" y="3302322"/>
            <a:ext cx="25058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모델링 사이트</a:t>
            </a:r>
            <a:r>
              <a:rPr lang="en-US" altLang="ko-KR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(</a:t>
            </a:r>
            <a:r>
              <a:rPr lang="ko-KR" altLang="en-US" sz="20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무신사</a:t>
            </a:r>
            <a:r>
              <a:rPr lang="en-US" altLang="ko-KR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)</a:t>
            </a: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2"/>
          <a:stretch/>
        </p:blipFill>
        <p:spPr>
          <a:xfrm>
            <a:off x="467544" y="1201316"/>
            <a:ext cx="4741561" cy="4104456"/>
          </a:xfrm>
          <a:prstGeom prst="rect">
            <a:avLst/>
          </a:prstGeom>
        </p:spPr>
      </p:pic>
      <p:sp>
        <p:nvSpPr>
          <p:cNvPr id="33" name="직사각형 32"/>
          <p:cNvSpPr/>
          <p:nvPr/>
        </p:nvSpPr>
        <p:spPr>
          <a:xfrm>
            <a:off x="467545" y="1210098"/>
            <a:ext cx="4741560" cy="408689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5381207" y="3198376"/>
            <a:ext cx="486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&gt;</a:t>
            </a:r>
            <a:endParaRPr lang="ko-KR" altLang="en-US" sz="28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67544" y="2137420"/>
            <a:ext cx="702331" cy="16561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756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7" grpId="1"/>
      <p:bldP spid="18" grpId="0"/>
      <p:bldP spid="18" grpId="1"/>
      <p:bldP spid="2" grpId="0" animBg="1"/>
      <p:bldP spid="2" grpId="1" animBg="1"/>
      <p:bldP spid="19" grpId="0"/>
      <p:bldP spid="20" grpId="0"/>
      <p:bldP spid="20" grpId="1"/>
      <p:bldP spid="21" grpId="0" animBg="1"/>
      <p:bldP spid="21" grpId="1" animBg="1"/>
      <p:bldP spid="22" grpId="0"/>
      <p:bldP spid="22" grpId="1"/>
      <p:bldP spid="31" grpId="0"/>
      <p:bldP spid="33" grpId="0" animBg="1"/>
      <p:bldP spid="34" grpId="0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329610" y="296586"/>
            <a:ext cx="18036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프로젝트 소개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563702" y="337220"/>
            <a:ext cx="380849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개발 목적 및 목표 </a:t>
            </a:r>
            <a:r>
              <a: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l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진행단계  </a:t>
            </a:r>
            <a:r>
              <a: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l  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담당역할  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951923"/>
              </p:ext>
            </p:extLst>
          </p:nvPr>
        </p:nvGraphicFramePr>
        <p:xfrm>
          <a:off x="467546" y="877674"/>
          <a:ext cx="8208907" cy="47161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72701"/>
                <a:gridCol w="1172701"/>
                <a:gridCol w="1172701"/>
                <a:gridCol w="1172701"/>
                <a:gridCol w="1172701"/>
                <a:gridCol w="1172701"/>
                <a:gridCol w="1172701"/>
              </a:tblGrid>
              <a:tr h="4109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>
                    <a:solidFill>
                      <a:srgbClr val="EA554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화</a:t>
                      </a:r>
                      <a:endParaRPr lang="ko-KR" altLang="en-US" dirty="0"/>
                    </a:p>
                  </a:txBody>
                  <a:tcPr>
                    <a:solidFill>
                      <a:srgbClr val="EA554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</a:t>
                      </a:r>
                      <a:endParaRPr lang="ko-KR" altLang="en-US" dirty="0"/>
                    </a:p>
                  </a:txBody>
                  <a:tcPr>
                    <a:solidFill>
                      <a:srgbClr val="EA554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목</a:t>
                      </a:r>
                      <a:endParaRPr lang="ko-KR" altLang="en-US" dirty="0"/>
                    </a:p>
                  </a:txBody>
                  <a:tcPr>
                    <a:solidFill>
                      <a:srgbClr val="EA554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금</a:t>
                      </a:r>
                      <a:endParaRPr lang="ko-KR" altLang="en-US" dirty="0"/>
                    </a:p>
                  </a:txBody>
                  <a:tcPr>
                    <a:solidFill>
                      <a:srgbClr val="EA554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토</a:t>
                      </a:r>
                      <a:endParaRPr lang="ko-KR" altLang="en-US" dirty="0"/>
                    </a:p>
                  </a:txBody>
                  <a:tcPr>
                    <a:solidFill>
                      <a:srgbClr val="EA554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일</a:t>
                      </a:r>
                      <a:endParaRPr lang="ko-KR" altLang="en-US" dirty="0"/>
                    </a:p>
                  </a:txBody>
                  <a:tcPr>
                    <a:solidFill>
                      <a:srgbClr val="EA5545"/>
                    </a:solidFill>
                  </a:tcPr>
                </a:tc>
              </a:tr>
              <a:tr h="410914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21</a:t>
                      </a:r>
                      <a:endParaRPr lang="ko-KR" altLang="en-US" dirty="0"/>
                    </a:p>
                  </a:txBody>
                  <a:tcPr/>
                </a:tc>
              </a:tr>
              <a:tr h="631584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849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109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28</a:t>
                      </a:r>
                      <a:endParaRPr lang="ko-KR" altLang="en-US" dirty="0"/>
                    </a:p>
                  </a:txBody>
                  <a:tcPr/>
                </a:tc>
              </a:tr>
              <a:tr h="631584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07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84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</a:tr>
              <a:tr h="631584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0914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4" name="왼쪽/오른쪽 화살표 3"/>
          <p:cNvSpPr/>
          <p:nvPr/>
        </p:nvSpPr>
        <p:spPr>
          <a:xfrm>
            <a:off x="6444208" y="1705372"/>
            <a:ext cx="2160240" cy="360040"/>
          </a:xfrm>
          <a:prstGeom prst="leftRightArrow">
            <a:avLst/>
          </a:prstGeom>
          <a:solidFill>
            <a:srgbClr val="F4A3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6660232" y="1993404"/>
            <a:ext cx="1728192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역할 분담 및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스토리보</a:t>
            </a:r>
            <a:r>
              <a:rPr lang="ko-KR" altLang="en-US" dirty="0"/>
              <a:t>드</a:t>
            </a:r>
          </a:p>
        </p:txBody>
      </p:sp>
      <p:sp>
        <p:nvSpPr>
          <p:cNvPr id="15" name="왼쪽/오른쪽 화살표 14"/>
          <p:cNvSpPr/>
          <p:nvPr/>
        </p:nvSpPr>
        <p:spPr>
          <a:xfrm>
            <a:off x="611560" y="3217540"/>
            <a:ext cx="2088232" cy="360040"/>
          </a:xfrm>
          <a:prstGeom prst="leftRightArrow">
            <a:avLst/>
          </a:prstGeom>
          <a:solidFill>
            <a:srgbClr val="F4A3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83567" y="3712304"/>
            <a:ext cx="194901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개</a:t>
            </a:r>
            <a:r>
              <a:rPr lang="ko-KR" altLang="en-US" dirty="0"/>
              <a:t>별</a:t>
            </a:r>
            <a:r>
              <a:rPr lang="ko-KR" altLang="en-US" dirty="0" smtClean="0"/>
              <a:t> 게시판 구현</a:t>
            </a:r>
            <a:endParaRPr lang="ko-KR" altLang="en-US" dirty="0"/>
          </a:p>
        </p:txBody>
      </p:sp>
      <p:grpSp>
        <p:nvGrpSpPr>
          <p:cNvPr id="17" name="그룹 16"/>
          <p:cNvGrpSpPr/>
          <p:nvPr/>
        </p:nvGrpSpPr>
        <p:grpSpPr>
          <a:xfrm rot="20614867">
            <a:off x="5373462" y="1650310"/>
            <a:ext cx="291070" cy="643215"/>
            <a:chOff x="5616116" y="4437112"/>
            <a:chExt cx="252028" cy="719014"/>
          </a:xfrm>
        </p:grpSpPr>
        <p:cxnSp>
          <p:nvCxnSpPr>
            <p:cNvPr id="18" name="직선 연결선 17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타원 19"/>
          <p:cNvSpPr/>
          <p:nvPr/>
        </p:nvSpPr>
        <p:spPr>
          <a:xfrm>
            <a:off x="5463677" y="1275065"/>
            <a:ext cx="620491" cy="376597"/>
          </a:xfrm>
          <a:prstGeom prst="ellipse">
            <a:avLst/>
          </a:prstGeom>
          <a:noFill/>
          <a:ln>
            <a:solidFill>
              <a:srgbClr val="F4A39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5288491" y="2067153"/>
            <a:ext cx="939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/>
              <a:t>컨셉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회</a:t>
            </a:r>
            <a:r>
              <a:rPr lang="ko-KR" altLang="en-US" dirty="0"/>
              <a:t>의</a:t>
            </a:r>
          </a:p>
        </p:txBody>
      </p:sp>
      <p:grpSp>
        <p:nvGrpSpPr>
          <p:cNvPr id="22" name="그룹 21"/>
          <p:cNvGrpSpPr/>
          <p:nvPr/>
        </p:nvGrpSpPr>
        <p:grpSpPr>
          <a:xfrm rot="985133" flipH="1">
            <a:off x="5880596" y="3088803"/>
            <a:ext cx="291070" cy="639605"/>
            <a:chOff x="5616116" y="4437112"/>
            <a:chExt cx="252028" cy="719014"/>
          </a:xfrm>
        </p:grpSpPr>
        <p:cxnSp>
          <p:nvCxnSpPr>
            <p:cNvPr id="23" name="직선 연결선 22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타원 24"/>
          <p:cNvSpPr/>
          <p:nvPr/>
        </p:nvSpPr>
        <p:spPr>
          <a:xfrm>
            <a:off x="5463677" y="2713484"/>
            <a:ext cx="620491" cy="376597"/>
          </a:xfrm>
          <a:prstGeom prst="ellipse">
            <a:avLst/>
          </a:prstGeom>
          <a:noFill/>
          <a:ln>
            <a:solidFill>
              <a:srgbClr val="F4A39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5288491" y="3433564"/>
            <a:ext cx="939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중간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발</a:t>
            </a:r>
            <a:r>
              <a:rPr lang="ko-KR" altLang="en-US" dirty="0"/>
              <a:t>표</a:t>
            </a:r>
            <a:endParaRPr lang="en-US" altLang="ko-KR" dirty="0" smtClean="0"/>
          </a:p>
        </p:txBody>
      </p:sp>
      <p:grpSp>
        <p:nvGrpSpPr>
          <p:cNvPr id="27" name="그룹 26"/>
          <p:cNvGrpSpPr/>
          <p:nvPr/>
        </p:nvGrpSpPr>
        <p:grpSpPr>
          <a:xfrm rot="1648346" flipH="1">
            <a:off x="3528202" y="4531890"/>
            <a:ext cx="291070" cy="496100"/>
            <a:chOff x="5616116" y="4437112"/>
            <a:chExt cx="252028" cy="719014"/>
          </a:xfrm>
        </p:grpSpPr>
        <p:cxnSp>
          <p:nvCxnSpPr>
            <p:cNvPr id="28" name="직선 연결선 27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타원 29"/>
          <p:cNvSpPr/>
          <p:nvPr/>
        </p:nvSpPr>
        <p:spPr>
          <a:xfrm>
            <a:off x="3091002" y="4153644"/>
            <a:ext cx="620491" cy="376597"/>
          </a:xfrm>
          <a:prstGeom prst="ellipse">
            <a:avLst/>
          </a:prstGeom>
          <a:noFill/>
          <a:ln>
            <a:solidFill>
              <a:srgbClr val="F4A39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2915816" y="4799975"/>
            <a:ext cx="939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</a:t>
            </a:r>
            <a:r>
              <a:rPr lang="ko-KR" altLang="en-US" dirty="0"/>
              <a:t>종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발</a:t>
            </a:r>
            <a:r>
              <a:rPr lang="ko-KR" altLang="en-US" dirty="0"/>
              <a:t>표</a:t>
            </a:r>
            <a:endParaRPr lang="en-US" altLang="ko-KR" dirty="0" smtClean="0"/>
          </a:p>
        </p:txBody>
      </p:sp>
      <p:sp>
        <p:nvSpPr>
          <p:cNvPr id="34" name="TextBox 33"/>
          <p:cNvSpPr txBox="1"/>
          <p:nvPr/>
        </p:nvSpPr>
        <p:spPr>
          <a:xfrm>
            <a:off x="6583423" y="3433564"/>
            <a:ext cx="1949017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피드백 및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관리자 페이지</a:t>
            </a:r>
            <a:endParaRPr lang="ko-KR" altLang="en-US" dirty="0"/>
          </a:p>
        </p:txBody>
      </p:sp>
      <p:sp>
        <p:nvSpPr>
          <p:cNvPr id="35" name="왼쪽/오른쪽 화살표 34"/>
          <p:cNvSpPr/>
          <p:nvPr/>
        </p:nvSpPr>
        <p:spPr>
          <a:xfrm>
            <a:off x="6444208" y="3145532"/>
            <a:ext cx="2160240" cy="360040"/>
          </a:xfrm>
          <a:prstGeom prst="leftRightArrow">
            <a:avLst/>
          </a:prstGeom>
          <a:solidFill>
            <a:srgbClr val="F4A3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왼쪽/오른쪽 화살표 31"/>
          <p:cNvSpPr/>
          <p:nvPr/>
        </p:nvSpPr>
        <p:spPr>
          <a:xfrm>
            <a:off x="2987824" y="3217540"/>
            <a:ext cx="2088232" cy="360040"/>
          </a:xfrm>
          <a:prstGeom prst="leftRightArrow">
            <a:avLst/>
          </a:prstGeom>
          <a:solidFill>
            <a:srgbClr val="F4A3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3059831" y="3712304"/>
            <a:ext cx="194901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세부 기능 구현</a:t>
            </a:r>
            <a:endParaRPr lang="ko-KR" altLang="en-US" dirty="0"/>
          </a:p>
        </p:txBody>
      </p:sp>
      <p:sp>
        <p:nvSpPr>
          <p:cNvPr id="36" name="왼쪽/오른쪽 화살표 35"/>
          <p:cNvSpPr/>
          <p:nvPr/>
        </p:nvSpPr>
        <p:spPr>
          <a:xfrm>
            <a:off x="611560" y="4657700"/>
            <a:ext cx="2088232" cy="360040"/>
          </a:xfrm>
          <a:prstGeom prst="leftRightArrow">
            <a:avLst/>
          </a:prstGeom>
          <a:solidFill>
            <a:srgbClr val="F4A3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539552" y="5152464"/>
            <a:ext cx="223224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디버깅 </a:t>
            </a:r>
            <a:r>
              <a:rPr lang="ko-KR" altLang="en-US" smtClean="0"/>
              <a:t>및 발표준비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885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9610" y="296586"/>
            <a:ext cx="18036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프로젝트 소개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563702" y="337220"/>
            <a:ext cx="380849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개발 목적 및 목표  </a:t>
            </a:r>
            <a:r>
              <a: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l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진행단계 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l  </a:t>
            </a:r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담당역할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11560" y="1273324"/>
            <a:ext cx="3816805" cy="1520094"/>
            <a:chOff x="611560" y="1273324"/>
            <a:chExt cx="3816805" cy="1520094"/>
          </a:xfrm>
        </p:grpSpPr>
        <p:sp>
          <p:nvSpPr>
            <p:cNvPr id="9" name="직사각형 8"/>
            <p:cNvSpPr/>
            <p:nvPr/>
          </p:nvSpPr>
          <p:spPr>
            <a:xfrm>
              <a:off x="2373630" y="1336973"/>
              <a:ext cx="147829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김민재</a:t>
              </a:r>
              <a:r>
                <a:rPr lang="en-US" altLang="ko-KR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(</a:t>
              </a:r>
              <a:r>
                <a:rPr lang="ko-KR" altLang="en-US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조장</a:t>
              </a:r>
              <a:r>
                <a:rPr lang="en-US" altLang="ko-KR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)</a:t>
              </a: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560" y="1273324"/>
              <a:ext cx="1584176" cy="1520094"/>
            </a:xfrm>
            <a:prstGeom prst="rect">
              <a:avLst/>
            </a:prstGeom>
          </p:spPr>
        </p:pic>
        <p:sp>
          <p:nvSpPr>
            <p:cNvPr id="11" name="직사각형 10"/>
            <p:cNvSpPr/>
            <p:nvPr/>
          </p:nvSpPr>
          <p:spPr>
            <a:xfrm>
              <a:off x="2384216" y="1928654"/>
              <a:ext cx="2044149" cy="7848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스냅</a:t>
              </a:r>
              <a:r>
                <a:rPr lang="en-US" altLang="ko-KR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, NEWS </a:t>
              </a: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게시판</a:t>
              </a:r>
              <a:endPara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CSS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게시판</a:t>
              </a:r>
              <a:r>
                <a:rPr lang="en-US" altLang="ko-KR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, </a:t>
              </a: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관리자 </a:t>
              </a:r>
              <a:r>
                <a:rPr lang="ko-KR" altLang="en-US" sz="1500" dirty="0" err="1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댓글</a:t>
              </a:r>
              <a:endPara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611560" y="3505572"/>
            <a:ext cx="3342316" cy="1520094"/>
            <a:chOff x="611560" y="1273324"/>
            <a:chExt cx="3342316" cy="1520094"/>
          </a:xfrm>
        </p:grpSpPr>
        <p:sp>
          <p:nvSpPr>
            <p:cNvPr id="14" name="직사각형 13"/>
            <p:cNvSpPr/>
            <p:nvPr/>
          </p:nvSpPr>
          <p:spPr>
            <a:xfrm>
              <a:off x="2411760" y="1336973"/>
              <a:ext cx="86273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허지</a:t>
              </a:r>
              <a:r>
                <a:rPr lang="ko-KR" altLang="en-US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훈</a:t>
              </a:r>
              <a:endPara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560" y="1273324"/>
              <a:ext cx="1584176" cy="1520094"/>
            </a:xfrm>
            <a:prstGeom prst="rect">
              <a:avLst/>
            </a:prstGeom>
          </p:spPr>
        </p:pic>
        <p:sp>
          <p:nvSpPr>
            <p:cNvPr id="16" name="직사각형 15"/>
            <p:cNvSpPr/>
            <p:nvPr/>
          </p:nvSpPr>
          <p:spPr>
            <a:xfrm>
              <a:off x="2384216" y="1928654"/>
              <a:ext cx="1569660" cy="553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공지 게시판</a:t>
              </a:r>
              <a:endPara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관리자 페이지</a:t>
              </a:r>
              <a:endPara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4932040" y="3505572"/>
            <a:ext cx="3311860" cy="1520094"/>
            <a:chOff x="611560" y="1273324"/>
            <a:chExt cx="3311860" cy="1520094"/>
          </a:xfrm>
        </p:grpSpPr>
        <p:sp>
          <p:nvSpPr>
            <p:cNvPr id="18" name="직사각형 17"/>
            <p:cNvSpPr/>
            <p:nvPr/>
          </p:nvSpPr>
          <p:spPr>
            <a:xfrm>
              <a:off x="2411761" y="1336973"/>
              <a:ext cx="86273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김현진</a:t>
              </a:r>
              <a:endPara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</p:txBody>
        </p:sp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560" y="1273324"/>
              <a:ext cx="1584176" cy="1520094"/>
            </a:xfrm>
            <a:prstGeom prst="rect">
              <a:avLst/>
            </a:prstGeom>
          </p:spPr>
        </p:pic>
        <p:sp>
          <p:nvSpPr>
            <p:cNvPr id="20" name="직사각형 19"/>
            <p:cNvSpPr/>
            <p:nvPr/>
          </p:nvSpPr>
          <p:spPr>
            <a:xfrm>
              <a:off x="2384216" y="1928654"/>
              <a:ext cx="1539204" cy="7848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Q &amp; A </a:t>
              </a: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게시판</a:t>
              </a:r>
              <a:endPara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PPT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최종발</a:t>
              </a:r>
              <a:r>
                <a:rPr lang="ko-KR" altLang="en-US" sz="15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표</a:t>
              </a:r>
              <a:endPara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4932040" y="1265398"/>
            <a:ext cx="3169192" cy="1520094"/>
            <a:chOff x="611560" y="1273324"/>
            <a:chExt cx="3169192" cy="1520094"/>
          </a:xfrm>
        </p:grpSpPr>
        <p:sp>
          <p:nvSpPr>
            <p:cNvPr id="22" name="직사각형 21"/>
            <p:cNvSpPr/>
            <p:nvPr/>
          </p:nvSpPr>
          <p:spPr>
            <a:xfrm>
              <a:off x="2413119" y="1336973"/>
              <a:ext cx="86273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 err="1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최송문</a:t>
              </a:r>
              <a:endPara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</p:txBody>
        </p:sp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560" y="1273324"/>
              <a:ext cx="1584176" cy="1520094"/>
            </a:xfrm>
            <a:prstGeom prst="rect">
              <a:avLst/>
            </a:prstGeom>
          </p:spPr>
        </p:pic>
        <p:sp>
          <p:nvSpPr>
            <p:cNvPr id="24" name="직사각형 23"/>
            <p:cNvSpPr/>
            <p:nvPr/>
          </p:nvSpPr>
          <p:spPr>
            <a:xfrm>
              <a:off x="2384216" y="1928654"/>
              <a:ext cx="1396536" cy="32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5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Yoon 윤고딕 520_TT" pitchFamily="18" charset="-127"/>
                  <a:ea typeface="Yoon 윤고딕 520_TT" pitchFamily="18" charset="-127"/>
                </a:rPr>
                <a:t>자유 게시판</a:t>
              </a:r>
              <a:endParaRPr lang="en-US" altLang="ko-KR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endParaRPr>
            </a:p>
          </p:txBody>
        </p:sp>
      </p:grpSp>
      <p:sp>
        <p:nvSpPr>
          <p:cNvPr id="26" name="직사각형 25"/>
          <p:cNvSpPr/>
          <p:nvPr/>
        </p:nvSpPr>
        <p:spPr>
          <a:xfrm>
            <a:off x="1" y="297149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29611" y="297150"/>
            <a:ext cx="18036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프로젝트 소개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5364088" y="1633364"/>
            <a:ext cx="720080" cy="216024"/>
            <a:chOff x="4644008" y="913284"/>
            <a:chExt cx="720080" cy="216024"/>
          </a:xfrm>
        </p:grpSpPr>
        <p:sp>
          <p:nvSpPr>
            <p:cNvPr id="4" name="직사각형 3"/>
            <p:cNvSpPr/>
            <p:nvPr/>
          </p:nvSpPr>
          <p:spPr>
            <a:xfrm>
              <a:off x="4644008" y="913284"/>
              <a:ext cx="288032" cy="2160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5076056" y="913284"/>
              <a:ext cx="288032" cy="2160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>
              <a:stCxn id="4" idx="3"/>
              <a:endCxn id="25" idx="1"/>
            </p:cNvCxnSpPr>
            <p:nvPr/>
          </p:nvCxnSpPr>
          <p:spPr>
            <a:xfrm>
              <a:off x="4932040" y="1021296"/>
              <a:ext cx="14401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/>
          <p:cNvGrpSpPr/>
          <p:nvPr/>
        </p:nvGrpSpPr>
        <p:grpSpPr>
          <a:xfrm>
            <a:off x="971600" y="1561356"/>
            <a:ext cx="864096" cy="288032"/>
            <a:chOff x="3707904" y="841276"/>
            <a:chExt cx="864096" cy="288032"/>
          </a:xfrm>
        </p:grpSpPr>
        <p:sp>
          <p:nvSpPr>
            <p:cNvPr id="28" name="타원 27"/>
            <p:cNvSpPr/>
            <p:nvPr/>
          </p:nvSpPr>
          <p:spPr>
            <a:xfrm>
              <a:off x="3707904" y="841276"/>
              <a:ext cx="360040" cy="2880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/>
            <p:cNvSpPr/>
            <p:nvPr/>
          </p:nvSpPr>
          <p:spPr>
            <a:xfrm>
              <a:off x="4211960" y="841276"/>
              <a:ext cx="360040" cy="2880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1" name="직선 연결선 30"/>
            <p:cNvCxnSpPr>
              <a:stCxn id="28" idx="6"/>
              <a:endCxn id="29" idx="2"/>
            </p:cNvCxnSpPr>
            <p:nvPr/>
          </p:nvCxnSpPr>
          <p:spPr>
            <a:xfrm>
              <a:off x="4067944" y="985292"/>
              <a:ext cx="14401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이등변 삼각형 33"/>
          <p:cNvSpPr/>
          <p:nvPr/>
        </p:nvSpPr>
        <p:spPr>
          <a:xfrm flipV="1">
            <a:off x="1151619" y="3625260"/>
            <a:ext cx="168027" cy="288032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이등변 삼각형 34"/>
          <p:cNvSpPr/>
          <p:nvPr/>
        </p:nvSpPr>
        <p:spPr>
          <a:xfrm flipV="1">
            <a:off x="1250778" y="3632875"/>
            <a:ext cx="305739" cy="160784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/>
          <p:cNvSpPr/>
          <p:nvPr/>
        </p:nvSpPr>
        <p:spPr>
          <a:xfrm flipV="1">
            <a:off x="1432037" y="3632875"/>
            <a:ext cx="216024" cy="288032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순서도: 대조 36"/>
          <p:cNvSpPr/>
          <p:nvPr/>
        </p:nvSpPr>
        <p:spPr>
          <a:xfrm rot="14712982">
            <a:off x="5253283" y="3381333"/>
            <a:ext cx="404291" cy="563873"/>
          </a:xfrm>
          <a:prstGeom prst="flowChartCollate">
            <a:avLst/>
          </a:prstGeom>
          <a:solidFill>
            <a:srgbClr val="F9CF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85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-108520" y="-94828"/>
            <a:ext cx="9433048" cy="5904656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448312" y="1238217"/>
            <a:ext cx="251763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ll</a:t>
            </a:r>
            <a:r>
              <a:rPr lang="en-US" altLang="ko-KR" sz="25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. </a:t>
            </a:r>
            <a:r>
              <a:rPr lang="ko-KR" altLang="en-US" sz="25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구성 요소</a:t>
            </a:r>
            <a:endParaRPr lang="en-US" altLang="ko-KR" sz="2500" b="1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852954" y="1699882"/>
            <a:ext cx="1515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MVC2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 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l  DB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3131840" y="1129308"/>
            <a:ext cx="0" cy="1116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504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/>
          <p:cNvSpPr/>
          <p:nvPr/>
        </p:nvSpPr>
        <p:spPr>
          <a:xfrm>
            <a:off x="2411760" y="315998"/>
            <a:ext cx="2808312" cy="521166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29610" y="296586"/>
            <a:ext cx="13516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구성 요소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42"/>
          <a:stretch/>
        </p:blipFill>
        <p:spPr>
          <a:xfrm>
            <a:off x="2446761" y="382141"/>
            <a:ext cx="2430039" cy="5067647"/>
          </a:xfrm>
          <a:prstGeom prst="rect">
            <a:avLst/>
          </a:prstGeom>
        </p:spPr>
      </p:pic>
      <p:sp>
        <p:nvSpPr>
          <p:cNvPr id="27" name="직사각형 26"/>
          <p:cNvSpPr/>
          <p:nvPr/>
        </p:nvSpPr>
        <p:spPr>
          <a:xfrm>
            <a:off x="2915816" y="1886000"/>
            <a:ext cx="774339" cy="179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 rot="4959434">
            <a:off x="4538877" y="1010334"/>
            <a:ext cx="291070" cy="1956036"/>
            <a:chOff x="5616116" y="4437112"/>
            <a:chExt cx="252028" cy="719014"/>
          </a:xfrm>
        </p:grpSpPr>
        <p:cxnSp>
          <p:nvCxnSpPr>
            <p:cNvPr id="29" name="직선 연결선 28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/>
          <p:cNvSpPr txBox="1"/>
          <p:nvPr/>
        </p:nvSpPr>
        <p:spPr>
          <a:xfrm>
            <a:off x="5652120" y="1561356"/>
            <a:ext cx="1728192" cy="1900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모든 게시판 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VO </a:t>
            </a:r>
          </a:p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통일 사용</a:t>
            </a:r>
            <a:endParaRPr lang="en-US" altLang="ko-KR" sz="1500" b="1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050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게시판에서  사용하는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변수나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값들이 공통되어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굳이 여러 개를 만들지 않고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통일하여 사용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,</a:t>
            </a: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이외의 컨트롤러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,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액션 등은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앞에 이름으로 구분하여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패키지 만듦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769" y="409228"/>
            <a:ext cx="2629295" cy="5040560"/>
          </a:xfrm>
          <a:prstGeom prst="rect">
            <a:avLst/>
          </a:prstGeom>
        </p:spPr>
      </p:pic>
      <p:sp>
        <p:nvSpPr>
          <p:cNvPr id="33" name="직사각형 32"/>
          <p:cNvSpPr/>
          <p:nvPr/>
        </p:nvSpPr>
        <p:spPr>
          <a:xfrm>
            <a:off x="2843808" y="1940196"/>
            <a:ext cx="774339" cy="269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2843808" y="697259"/>
            <a:ext cx="774339" cy="10217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843808" y="2425452"/>
            <a:ext cx="774339" cy="10217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13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/>
      <p:bldP spid="33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-108520" y="-33139"/>
            <a:ext cx="9433048" cy="5904656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889939" y="1238217"/>
            <a:ext cx="494011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5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lll</a:t>
            </a:r>
            <a:r>
              <a:rPr lang="en-US" altLang="ko-KR" sz="25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. </a:t>
            </a:r>
            <a:r>
              <a:rPr lang="ko-KR" altLang="en-US" sz="25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게시판 별 특징 </a:t>
            </a:r>
            <a:r>
              <a:rPr lang="ko-KR" altLang="en-US" sz="2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및 기능 소개</a:t>
            </a:r>
            <a:endParaRPr lang="en-US" altLang="ko-KR" sz="2500" b="1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294581" y="1699882"/>
            <a:ext cx="66127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NEWS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 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l  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자유 게시판  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l  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스냅 게시판  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l  </a:t>
            </a:r>
            <a:r>
              <a:rPr lang="ko-KR" altLang="en-US" sz="20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공지게시판  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l  Q &amp; A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1573467" y="1129308"/>
            <a:ext cx="0" cy="1116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61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563702" y="337220"/>
            <a:ext cx="157625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15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 특징 및 기능</a:t>
            </a:r>
            <a:endParaRPr lang="en-US" altLang="ko-KR" sz="150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644809" y="651674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[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Yoon 윤고딕 520_TT" pitchFamily="18" charset="-127"/>
                <a:ea typeface="Yoon 윤고딕 520_TT" pitchFamily="18" charset="-127"/>
              </a:rPr>
              <a:t>HOME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/ NEWS 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자유 게시판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스냅 게시판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공지 게시판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/ Q &amp; A ]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236296" y="2103011"/>
            <a:ext cx="1728192" cy="1962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모든 게시판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최신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/</a:t>
            </a:r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인기 </a:t>
            </a:r>
            <a:r>
              <a:rPr lang="ko-KR" altLang="en-US" sz="1500" b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게시글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요약 보기 가능</a:t>
            </a:r>
            <a:endParaRPr lang="en-US" altLang="ko-KR" sz="1500" b="1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endParaRPr lang="en-US" altLang="ko-KR" sz="1050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메인 화면에서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한 눈에 게시판 별 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최신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인기 </a:t>
            </a:r>
            <a:r>
              <a:rPr lang="ko-KR" altLang="en-US" sz="110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게시글을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빠르게 알 수 있어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시간의 흐름에 민감한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분야적 특성에 충족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352052" y="1216388"/>
            <a:ext cx="1483644" cy="54899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395536" y="2262272"/>
            <a:ext cx="1339074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커뮤니티의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/>
            </a:r>
            <a:b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</a:br>
            <a:r>
              <a:rPr lang="ko-KR" altLang="en-US" sz="1500" b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메인으로</a:t>
            </a:r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,</a:t>
            </a: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로그인 후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처음으로 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보이는 화면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74659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 rot="5400000">
            <a:off x="892590" y="1767190"/>
            <a:ext cx="3449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EA5545"/>
                </a:solidFill>
                <a:latin typeface="a엄마의편지M" pitchFamily="18" charset="-127"/>
                <a:ea typeface="a엄마의편지M" pitchFamily="18" charset="-127"/>
              </a:rPr>
              <a:t>&gt;</a:t>
            </a:r>
            <a:endParaRPr lang="ko-KR" altLang="en-US" sz="2800" dirty="0">
              <a:solidFill>
                <a:srgbClr val="EA5545"/>
              </a:solidFill>
              <a:latin typeface="a엄마의편지M" pitchFamily="18" charset="-127"/>
              <a:ea typeface="a엄마의편지M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69965" y="1345332"/>
            <a:ext cx="14478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74659"/>
                </a:solidFill>
                <a:latin typeface="Yoon 윤고딕 520_TT" pitchFamily="18" charset="-127"/>
                <a:ea typeface="Yoon 윤고딕 520_TT" pitchFamily="18" charset="-127"/>
              </a:rPr>
              <a:t>HOME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411760" y="991662"/>
            <a:ext cx="4696968" cy="45360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3"/>
          <a:stretch/>
        </p:blipFill>
        <p:spPr>
          <a:xfrm>
            <a:off x="2448958" y="1030934"/>
            <a:ext cx="4643322" cy="4426892"/>
          </a:xfrm>
          <a:prstGeom prst="rect">
            <a:avLst/>
          </a:prstGeom>
        </p:spPr>
      </p:pic>
      <p:sp>
        <p:nvSpPr>
          <p:cNvPr id="48" name="직사각형 47"/>
          <p:cNvSpPr/>
          <p:nvPr/>
        </p:nvSpPr>
        <p:spPr>
          <a:xfrm>
            <a:off x="0" y="296585"/>
            <a:ext cx="2339751" cy="396000"/>
          </a:xfrm>
          <a:prstGeom prst="rect">
            <a:avLst/>
          </a:prstGeom>
          <a:solidFill>
            <a:srgbClr val="EA5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29610" y="296586"/>
            <a:ext cx="15776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&gt; 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게시</a:t>
            </a:r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판</a:t>
            </a:r>
            <a:r>
              <a:rPr lang="ko-KR" altLang="en-US" sz="2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20_TT" pitchFamily="18" charset="-127"/>
                <a:ea typeface="Yoon 윤고딕 520_TT" pitchFamily="18" charset="-127"/>
              </a:rPr>
              <a:t> 소개</a:t>
            </a:r>
            <a:endParaRPr lang="en-US" altLang="ko-KR" sz="20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429509" y="1561357"/>
            <a:ext cx="774339" cy="269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2789549" y="1849389"/>
            <a:ext cx="774339" cy="179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2789549" y="3649588"/>
            <a:ext cx="774339" cy="179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5021797" y="4046240"/>
            <a:ext cx="774339" cy="179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021797" y="2966120"/>
            <a:ext cx="774339" cy="179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5021797" y="1886000"/>
            <a:ext cx="774339" cy="179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5" name="그룹 54"/>
          <p:cNvGrpSpPr/>
          <p:nvPr/>
        </p:nvGrpSpPr>
        <p:grpSpPr>
          <a:xfrm rot="4959434">
            <a:off x="6412730" y="1267858"/>
            <a:ext cx="291070" cy="1499353"/>
            <a:chOff x="5616116" y="4437112"/>
            <a:chExt cx="252028" cy="719014"/>
          </a:xfrm>
        </p:grpSpPr>
        <p:cxnSp>
          <p:nvCxnSpPr>
            <p:cNvPr id="56" name="직선 연결선 55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그룹 57"/>
          <p:cNvGrpSpPr/>
          <p:nvPr/>
        </p:nvGrpSpPr>
        <p:grpSpPr>
          <a:xfrm rot="13443170" flipH="1">
            <a:off x="1919949" y="1716799"/>
            <a:ext cx="472535" cy="2110704"/>
            <a:chOff x="5616116" y="4437112"/>
            <a:chExt cx="252028" cy="719014"/>
          </a:xfrm>
        </p:grpSpPr>
        <p:cxnSp>
          <p:nvCxnSpPr>
            <p:cNvPr id="59" name="직선 연결선 58"/>
            <p:cNvCxnSpPr/>
            <p:nvPr/>
          </p:nvCxnSpPr>
          <p:spPr>
            <a:xfrm flipH="1">
              <a:off x="5616116" y="4437112"/>
              <a:ext cx="252028" cy="255935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/>
            <p:cNvCxnSpPr/>
            <p:nvPr/>
          </p:nvCxnSpPr>
          <p:spPr>
            <a:xfrm>
              <a:off x="5616116" y="4693047"/>
              <a:ext cx="0" cy="463079"/>
            </a:xfrm>
            <a:prstGeom prst="line">
              <a:avLst/>
            </a:prstGeom>
            <a:ln w="28575">
              <a:solidFill>
                <a:srgbClr val="FF948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xtBox 60"/>
          <p:cNvSpPr txBox="1"/>
          <p:nvPr/>
        </p:nvSpPr>
        <p:spPr>
          <a:xfrm>
            <a:off x="611560" y="3703593"/>
            <a:ext cx="1728192" cy="9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로그인 회원 설정 </a:t>
            </a:r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칸</a:t>
            </a:r>
            <a:endParaRPr lang="en-US" altLang="ko-KR" sz="1500" b="1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dist"/>
            <a:endParaRPr lang="en-US" altLang="ko-KR" sz="1050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정보 수정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로그아웃 </a:t>
            </a:r>
            <a:endParaRPr lang="en-US" altLang="ko-KR" sz="1100" dirty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포인트 </a:t>
            </a:r>
            <a:r>
              <a:rPr lang="en-US" altLang="ko-KR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/ </a:t>
            </a:r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등급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  <a:p>
            <a:pPr algn="ctr"/>
            <a:r>
              <a:rPr lang="ko-KR" altLang="en-US" sz="1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Yoon 윤고딕 520_TT" pitchFamily="18" charset="-127"/>
                <a:ea typeface="Yoon 윤고딕 520_TT" pitchFamily="18" charset="-127"/>
              </a:rPr>
              <a:t>을 관리할 수 있음</a:t>
            </a:r>
            <a:endParaRPr lang="en-US" altLang="ko-KR" sz="110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2561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8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61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3093</TotalTime>
  <Words>896</Words>
  <Application>Microsoft Office PowerPoint</Application>
  <PresentationFormat>화면 슬라이드 쇼(16:10)</PresentationFormat>
  <Paragraphs>280</Paragraphs>
  <Slides>20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굴림</vt:lpstr>
      <vt:lpstr>Arial</vt:lpstr>
      <vt:lpstr>Yoon 윤고딕 520_TT</vt:lpstr>
      <vt:lpstr>맑은 고딕</vt:lpstr>
      <vt:lpstr>a엄마의편지M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다현</dc:creator>
  <cp:lastModifiedBy>Windows 사용자</cp:lastModifiedBy>
  <cp:revision>139</cp:revision>
  <dcterms:created xsi:type="dcterms:W3CDTF">2014-12-12T13:52:29Z</dcterms:created>
  <dcterms:modified xsi:type="dcterms:W3CDTF">2017-05-31T04:44:49Z</dcterms:modified>
</cp:coreProperties>
</file>